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140" r:id="rId3"/>
    <p:sldId id="1159" r:id="rId4"/>
    <p:sldId id="1142" r:id="rId5"/>
    <p:sldId id="1143" r:id="rId6"/>
    <p:sldId id="1144" r:id="rId7"/>
    <p:sldId id="1145" r:id="rId8"/>
    <p:sldId id="1152" r:id="rId9"/>
    <p:sldId id="1154" r:id="rId10"/>
    <p:sldId id="1155" r:id="rId11"/>
    <p:sldId id="1156" r:id="rId12"/>
    <p:sldId id="1157" r:id="rId13"/>
    <p:sldId id="1153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3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35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775030"/>
              </p:ext>
            </p:extLst>
          </p:nvPr>
        </p:nvGraphicFramePr>
        <p:xfrm>
          <a:off x="452847" y="1025762"/>
          <a:ext cx="11284719" cy="1846869"/>
        </p:xfrm>
        <a:graphic>
          <a:graphicData uri="http://schemas.openxmlformats.org/drawingml/2006/table">
            <a:tbl>
              <a:tblPr firstRow="1" firstCol="1" bandRow="1"/>
              <a:tblGrid>
                <a:gridCol w="1177863">
                  <a:extLst>
                    <a:ext uri="{9D8B030D-6E8A-4147-A177-3AD203B41FA5}">
                      <a16:colId xmlns:a16="http://schemas.microsoft.com/office/drawing/2014/main" val="249990351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978058595"/>
                    </a:ext>
                  </a:extLst>
                </a:gridCol>
                <a:gridCol w="8666696">
                  <a:extLst>
                    <a:ext uri="{9D8B030D-6E8A-4147-A177-3AD203B41FA5}">
                      <a16:colId xmlns:a16="http://schemas.microsoft.com/office/drawing/2014/main" val="3488793667"/>
                    </a:ext>
                  </a:extLst>
                </a:gridCol>
              </a:tblGrid>
              <a:tr h="168906"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American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British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5914493"/>
                  </a:ext>
                </a:extLst>
              </a:tr>
              <a:tr h="129822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Six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Past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Tense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Verbs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past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tense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verbs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American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British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237" marR="7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8539898"/>
                  </a:ext>
                </a:extLst>
              </a:tr>
            </a:tbl>
          </a:graphicData>
        </a:graphic>
      </p:graphicFrame>
      <p:sp>
        <p:nvSpPr>
          <p:cNvPr id="3" name="内容占位符 6"/>
          <p:cNvSpPr>
            <a:spLocks noGrp="1"/>
          </p:cNvSpPr>
          <p:nvPr>
            <p:ph idx="1"/>
          </p:nvPr>
        </p:nvSpPr>
        <p:spPr>
          <a:xfrm>
            <a:off x="360854" y="2896884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“Americans like to use the -</a:t>
            </a:r>
            <a:r>
              <a:rPr lang="en-US" altLang="zh-CN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ending, while British people like to use the -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ending.”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此处是指以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结尾的动词过去式。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结束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主语是复数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动词用原形。故填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154316" y="1778670"/>
            <a:ext cx="6639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end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83503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289634"/>
              </p:ext>
            </p:extLst>
          </p:nvPr>
        </p:nvGraphicFramePr>
        <p:xfrm>
          <a:off x="452847" y="1025762"/>
          <a:ext cx="11284719" cy="1846869"/>
        </p:xfrm>
        <a:graphic>
          <a:graphicData uri="http://schemas.openxmlformats.org/drawingml/2006/table">
            <a:tbl>
              <a:tblPr firstRow="1" firstCol="1" bandRow="1"/>
              <a:tblGrid>
                <a:gridCol w="1177863">
                  <a:extLst>
                    <a:ext uri="{9D8B030D-6E8A-4147-A177-3AD203B41FA5}">
                      <a16:colId xmlns:a16="http://schemas.microsoft.com/office/drawing/2014/main" val="249990351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978058595"/>
                    </a:ext>
                  </a:extLst>
                </a:gridCol>
                <a:gridCol w="8666696">
                  <a:extLst>
                    <a:ext uri="{9D8B030D-6E8A-4147-A177-3AD203B41FA5}">
                      <a16:colId xmlns:a16="http://schemas.microsoft.com/office/drawing/2014/main" val="3488793667"/>
                    </a:ext>
                  </a:extLst>
                </a:gridCol>
              </a:tblGrid>
              <a:tr h="168906"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American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British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5914493"/>
                  </a:ext>
                </a:extLst>
              </a:tr>
              <a:tr h="129822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Six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Tag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Questions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Americans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questions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British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237" marR="7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8539898"/>
                  </a:ext>
                </a:extLst>
              </a:tr>
            </a:tbl>
          </a:graphicData>
        </a:graphic>
      </p:graphicFrame>
      <p:sp>
        <p:nvSpPr>
          <p:cNvPr id="3" name="内容占位符 7"/>
          <p:cNvSpPr>
            <a:spLocks noGrp="1"/>
          </p:cNvSpPr>
          <p:nvPr>
            <p:ph idx="1"/>
          </p:nvPr>
        </p:nvSpPr>
        <p:spPr>
          <a:xfrm>
            <a:off x="360854" y="2896884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“Americans use tag questions less often than British people.”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美国人不像英国人那样经常使用反义疑问句。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often as...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一样经常地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019969" y="2066054"/>
            <a:ext cx="851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often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27080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273500"/>
              </p:ext>
            </p:extLst>
          </p:nvPr>
        </p:nvGraphicFramePr>
        <p:xfrm>
          <a:off x="452847" y="1025762"/>
          <a:ext cx="11284719" cy="1781147"/>
        </p:xfrm>
        <a:graphic>
          <a:graphicData uri="http://schemas.openxmlformats.org/drawingml/2006/table">
            <a:tbl>
              <a:tblPr firstRow="1" firstCol="1" bandRow="1"/>
              <a:tblGrid>
                <a:gridCol w="1537903">
                  <a:extLst>
                    <a:ext uri="{9D8B030D-6E8A-4147-A177-3AD203B41FA5}">
                      <a16:colId xmlns:a16="http://schemas.microsoft.com/office/drawing/2014/main" val="249990351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1978058595"/>
                    </a:ext>
                  </a:extLst>
                </a:gridCol>
                <a:gridCol w="8378664">
                  <a:extLst>
                    <a:ext uri="{9D8B030D-6E8A-4147-A177-3AD203B41FA5}">
                      <a16:colId xmlns:a16="http://schemas.microsoft.com/office/drawing/2014/main" val="3488793667"/>
                    </a:ext>
                  </a:extLst>
                </a:gridCol>
              </a:tblGrid>
              <a:tr h="168906"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American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British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5914493"/>
                  </a:ext>
                </a:extLst>
              </a:tr>
              <a:tr h="129822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Six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Spelling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Americans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up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spelling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pronunciation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237" marR="7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8539898"/>
                  </a:ext>
                </a:extLst>
              </a:tr>
            </a:tbl>
          </a:graphicData>
        </a:graphic>
      </p:graphicFrame>
      <p:sp>
        <p:nvSpPr>
          <p:cNvPr id="3" name="内容占位符 8"/>
          <p:cNvSpPr>
            <a:spLocks noGrp="1"/>
          </p:cNvSpPr>
          <p:nvPr>
            <p:ph idx="1"/>
          </p:nvPr>
        </p:nvSpPr>
        <p:spPr>
          <a:xfrm>
            <a:off x="360854" y="2896884"/>
            <a:ext cx="11494992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“Americans give up the letter 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the spelling match the pronunciation.”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美国人放弃了字母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以使其拼写与发音相匹配。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match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匹配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不定式符号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后跟动词的原形。故填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match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899482" y="1674169"/>
            <a:ext cx="1005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match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47815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129608"/>
              </p:ext>
            </p:extLst>
          </p:nvPr>
        </p:nvGraphicFramePr>
        <p:xfrm>
          <a:off x="452847" y="1025762"/>
          <a:ext cx="11284719" cy="1675385"/>
        </p:xfrm>
        <a:graphic>
          <a:graphicData uri="http://schemas.openxmlformats.org/drawingml/2006/table">
            <a:tbl>
              <a:tblPr firstRow="1" firstCol="1" bandRow="1"/>
              <a:tblGrid>
                <a:gridCol w="1609911">
                  <a:extLst>
                    <a:ext uri="{9D8B030D-6E8A-4147-A177-3AD203B41FA5}">
                      <a16:colId xmlns:a16="http://schemas.microsoft.com/office/drawing/2014/main" val="2499903511"/>
                    </a:ext>
                  </a:extLst>
                </a:gridCol>
                <a:gridCol w="9674808">
                  <a:extLst>
                    <a:ext uri="{9D8B030D-6E8A-4147-A177-3AD203B41FA5}">
                      <a16:colId xmlns:a16="http://schemas.microsoft.com/office/drawing/2014/main" val="1978058595"/>
                    </a:ext>
                  </a:extLst>
                </a:gridCol>
              </a:tblGrid>
              <a:tr h="59552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American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British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5914493"/>
                  </a:ext>
                </a:extLst>
              </a:tr>
              <a:tr h="17865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Conclusion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British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American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          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differences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similarities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         </a:t>
                      </a:r>
                      <a:r>
                        <a:rPr lang="en-US" sz="2400" u="sng" baseline="0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most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American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British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understand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each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other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237" marR="7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6352719"/>
                  </a:ext>
                </a:extLst>
              </a:tr>
            </a:tbl>
          </a:graphicData>
        </a:graphic>
      </p:graphicFrame>
      <p:sp>
        <p:nvSpPr>
          <p:cNvPr id="3" name="内容占位符 9"/>
          <p:cNvSpPr>
            <a:spLocks noGrp="1"/>
          </p:cNvSpPr>
          <p:nvPr>
            <p:ph idx="1"/>
          </p:nvPr>
        </p:nvSpPr>
        <p:spPr>
          <a:xfrm>
            <a:off x="360854" y="2780928"/>
            <a:ext cx="11485848" cy="1582677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“British and American English have more similarities than differences.”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英式英语和美式英语的相似之处多于不同之处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即它们之间的不同之处少于相似之处。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更少的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修饰可数名词复数。故填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0"/>
          <p:cNvSpPr txBox="1">
            <a:spLocks/>
          </p:cNvSpPr>
          <p:nvPr/>
        </p:nvSpPr>
        <p:spPr bwMode="auto">
          <a:xfrm>
            <a:off x="360854" y="435911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“Most Americans and British people can understand each other without too much difficulty.”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对大多数美国人和英国人来说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相互理解并不难。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difficult/hard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困难的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在此处作表语修饰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understand each other”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difficult/hard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93232" y="1334534"/>
            <a:ext cx="1003801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 smtClean="0"/>
              <a:t>Fewer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225048" y="1761254"/>
            <a:ext cx="1944763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difficult/hard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91846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24969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介绍了美式英语和英式英语的不同之处。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346293" y="1052736"/>
            <a:ext cx="11500409" cy="1277684"/>
          </a:xfrm>
          <a:prstGeom prst="rect">
            <a:avLst/>
          </a:prstGeom>
        </p:spPr>
      </p:pic>
      <p:pic>
        <p:nvPicPr>
          <p:cNvPr id="5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547486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h93.jpg" descr="id:21474868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92479" y="1836828"/>
            <a:ext cx="6168639" cy="2707643"/>
          </a:xfrm>
          <a:prstGeom prst="rect">
            <a:avLst/>
          </a:prstGeom>
        </p:spPr>
      </p:pic>
      <p:pic>
        <p:nvPicPr>
          <p:cNvPr id="4" name="篇章导图.eps" descr="id:21474888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5360" y="1059967"/>
            <a:ext cx="1694674" cy="471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41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5202130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an old saying that America and Britain are “two nations divided by a common language”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American and British English really so different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Vocabulary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biggest difference between American and British English is vocabulary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their everyday lives, there are many different words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Americans eat cookies, while British people eat biscuits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Nouns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some grammatical differences, such as the use of collective nouns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Americans would say “The team is good”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British people might say “The team are good” or “The team is good”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4940" y="836712"/>
            <a:ext cx="4086268" cy="57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Auxiliary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Verbs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 grammatical difference is about auxiliary verbs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the auxiliary verb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British people sometimes use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express the future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“I shall go home now”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Americans seldom use it in their conversations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would use “I will go home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Verbs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Americans like to use the -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ending, while British people like to use the -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ending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in American English, the past tense of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in British English, it is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lvl="0"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a tag question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two examples, “The weather is fine, isn’t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Or, “You don’t like him, do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Americans use tag questions less often than British people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Spelling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find differences in the American spelling of words like humor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Americans give up the letter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the spelling match the pronunciation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British and American English have more similarities than differences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Americans and British people can understand each other without too much difficulty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373254"/>
              </p:ext>
            </p:extLst>
          </p:nvPr>
        </p:nvGraphicFramePr>
        <p:xfrm>
          <a:off x="452847" y="1025762"/>
          <a:ext cx="11284719" cy="1580198"/>
        </p:xfrm>
        <a:graphic>
          <a:graphicData uri="http://schemas.openxmlformats.org/drawingml/2006/table">
            <a:tbl>
              <a:tblPr firstRow="1" firstCol="1" bandRow="1"/>
              <a:tblGrid>
                <a:gridCol w="1969951">
                  <a:extLst>
                    <a:ext uri="{9D8B030D-6E8A-4147-A177-3AD203B41FA5}">
                      <a16:colId xmlns:a16="http://schemas.microsoft.com/office/drawing/2014/main" val="249990351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978058595"/>
                    </a:ext>
                  </a:extLst>
                </a:gridCol>
                <a:gridCol w="7874608">
                  <a:extLst>
                    <a:ext uri="{9D8B030D-6E8A-4147-A177-3AD203B41FA5}">
                      <a16:colId xmlns:a16="http://schemas.microsoft.com/office/drawing/2014/main" val="3488793667"/>
                    </a:ext>
                  </a:extLst>
                </a:gridCol>
              </a:tblGrid>
              <a:tr h="76577"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American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British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5914493"/>
                  </a:ext>
                </a:extLst>
              </a:tr>
              <a:tr h="5984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Six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</a:t>
                      </a:r>
                      <a:endParaRPr lang="zh-CN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Vocabulary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American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British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different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words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their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                         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lives,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such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cookies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biscuits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237" marR="7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8539898"/>
                  </a:ext>
                </a:extLst>
              </a:tr>
            </a:tbl>
          </a:graphicData>
        </a:graphic>
      </p:graphicFrame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“Are American and British English really so different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和全文可知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文章介绍了美式英语和英式英语的不同之处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此处应用复数名词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differences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差异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；根据表格结构可知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标题短语首字母要大写。故填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Differences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32115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their everyday lives, there are many different words.”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此处是指日常生活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daily/everyday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日常的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daily/everyday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55042" y="2161850"/>
            <a:ext cx="16650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Differences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992044" y="2057345"/>
            <a:ext cx="2114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daily/everyday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069115"/>
              </p:ext>
            </p:extLst>
          </p:nvPr>
        </p:nvGraphicFramePr>
        <p:xfrm>
          <a:off x="452847" y="1025762"/>
          <a:ext cx="11284719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1177863">
                  <a:extLst>
                    <a:ext uri="{9D8B030D-6E8A-4147-A177-3AD203B41FA5}">
                      <a16:colId xmlns:a16="http://schemas.microsoft.com/office/drawing/2014/main" val="249990351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978058595"/>
                    </a:ext>
                  </a:extLst>
                </a:gridCol>
                <a:gridCol w="8666696">
                  <a:extLst>
                    <a:ext uri="{9D8B030D-6E8A-4147-A177-3AD203B41FA5}">
                      <a16:colId xmlns:a16="http://schemas.microsoft.com/office/drawing/2014/main" val="3488793667"/>
                    </a:ext>
                  </a:extLst>
                </a:gridCol>
              </a:tblGrid>
              <a:tr h="138735"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American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British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5914493"/>
                  </a:ext>
                </a:extLst>
              </a:tr>
              <a:tr h="75233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Six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Collective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Nouns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Americans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would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    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British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might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”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237" marR="7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8539898"/>
                  </a:ext>
                </a:extLst>
              </a:tr>
            </a:tbl>
          </a:graphicData>
        </a:graphic>
      </p:graphicFrame>
      <p:sp>
        <p:nvSpPr>
          <p:cNvPr id="3" name="内容占位符 3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1754326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“Americans would say ‘The team is good’. But British people might say ‘The team are good’ or ‘The team is good’.”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前后是转折关系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27559" y="1682877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but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92086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9778774"/>
              </p:ext>
            </p:extLst>
          </p:nvPr>
        </p:nvGraphicFramePr>
        <p:xfrm>
          <a:off x="452847" y="1025762"/>
          <a:ext cx="11284719" cy="1580198"/>
        </p:xfrm>
        <a:graphic>
          <a:graphicData uri="http://schemas.openxmlformats.org/drawingml/2006/table">
            <a:tbl>
              <a:tblPr firstRow="1" firstCol="1" bandRow="1"/>
              <a:tblGrid>
                <a:gridCol w="1177863">
                  <a:extLst>
                    <a:ext uri="{9D8B030D-6E8A-4147-A177-3AD203B41FA5}">
                      <a16:colId xmlns:a16="http://schemas.microsoft.com/office/drawing/2014/main" val="249990351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978058595"/>
                    </a:ext>
                  </a:extLst>
                </a:gridCol>
                <a:gridCol w="8666696">
                  <a:extLst>
                    <a:ext uri="{9D8B030D-6E8A-4147-A177-3AD203B41FA5}">
                      <a16:colId xmlns:a16="http://schemas.microsoft.com/office/drawing/2014/main" val="3488793667"/>
                    </a:ext>
                  </a:extLst>
                </a:gridCol>
              </a:tblGrid>
              <a:tr h="116312"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American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British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5914493"/>
                  </a:ext>
                </a:extLst>
              </a:tr>
              <a:tr h="63074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Six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Auxiliary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Verbs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British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sometimes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express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      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Americans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would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their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conversations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237" marR="7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8539898"/>
                  </a:ext>
                </a:extLst>
              </a:tr>
            </a:tbl>
          </a:graphicData>
        </a:graphic>
      </p:graphicFrame>
      <p:sp>
        <p:nvSpPr>
          <p:cNvPr id="3" name="内容占位符 4"/>
          <p:cNvSpPr>
            <a:spLocks noGrp="1"/>
          </p:cNvSpPr>
          <p:nvPr>
            <p:ph idx="1"/>
          </p:nvPr>
        </p:nvSpPr>
        <p:spPr>
          <a:xfrm>
            <a:off x="360854" y="2730802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“British people sometimes use 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shall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express the future.”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此处是指未来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未来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378904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“British people sometimes use 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shall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express the future.”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“Americans seldom use it in their conversations. They would use ‘I will go home now.’”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美国人喜欢使用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shall, instead of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278225" y="1621918"/>
            <a:ext cx="9998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future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148421" y="2161848"/>
            <a:ext cx="11256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instead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91486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963</Words>
  <Application>Microsoft Office PowerPoint</Application>
  <PresentationFormat>自定义</PresentationFormat>
  <Paragraphs>74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445</cp:revision>
  <dcterms:created xsi:type="dcterms:W3CDTF">2020-11-06T05:24:00Z</dcterms:created>
  <dcterms:modified xsi:type="dcterms:W3CDTF">2025-09-17T00:41:45Z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